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  <p:sldMasterId id="2147483766" r:id="rId2"/>
  </p:sldMasterIdLst>
  <p:notesMasterIdLst>
    <p:notesMasterId r:id="rId25"/>
  </p:notesMasterIdLst>
  <p:sldIdLst>
    <p:sldId id="382" r:id="rId3"/>
    <p:sldId id="437" r:id="rId4"/>
    <p:sldId id="438" r:id="rId5"/>
    <p:sldId id="439" r:id="rId6"/>
    <p:sldId id="429" r:id="rId7"/>
    <p:sldId id="430" r:id="rId8"/>
    <p:sldId id="419" r:id="rId9"/>
    <p:sldId id="415" r:id="rId10"/>
    <p:sldId id="425" r:id="rId11"/>
    <p:sldId id="426" r:id="rId12"/>
    <p:sldId id="427" r:id="rId13"/>
    <p:sldId id="431" r:id="rId14"/>
    <p:sldId id="432" r:id="rId15"/>
    <p:sldId id="409" r:id="rId16"/>
    <p:sldId id="391" r:id="rId17"/>
    <p:sldId id="392" r:id="rId18"/>
    <p:sldId id="434" r:id="rId19"/>
    <p:sldId id="393" r:id="rId20"/>
    <p:sldId id="408" r:id="rId21"/>
    <p:sldId id="428" r:id="rId22"/>
    <p:sldId id="436" r:id="rId23"/>
    <p:sldId id="401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FF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85" autoAdjust="0"/>
    <p:restoredTop sz="87234" autoAdjust="0"/>
  </p:normalViewPr>
  <p:slideViewPr>
    <p:cSldViewPr snapToGrid="0">
      <p:cViewPr varScale="1">
        <p:scale>
          <a:sx n="65" d="100"/>
          <a:sy n="65" d="100"/>
        </p:scale>
        <p:origin x="130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6" d="100"/>
        <a:sy n="11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5C50F3-8170-48A6-A792-BB33DFC5F790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665FDC-8980-4496-A904-30345C00C6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21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65FDC-8980-4496-A904-30345C00C675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820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65FDC-8980-4496-A904-30345C00C675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287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65FDC-8980-4496-A904-30345C00C675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994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79525" y="1600200"/>
            <a:ext cx="7085013" cy="1066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79525" y="2819400"/>
            <a:ext cx="5256213" cy="1143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89A218-1BD9-44B7-AD25-60C2204205A7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89A218-1BD9-44B7-AD25-60C2204205A7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94475" y="685800"/>
            <a:ext cx="1771650" cy="54403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79525" y="685800"/>
            <a:ext cx="5162550" cy="54403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89A218-1BD9-44B7-AD25-60C2204205A7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9389A218-1BD9-44B7-AD25-60C2204205A7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89A218-1BD9-44B7-AD25-60C2204205A7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9389A218-1BD9-44B7-AD25-60C2204205A7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89A218-1BD9-44B7-AD25-60C2204205A7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79525" y="1600200"/>
            <a:ext cx="25527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984625" y="1600200"/>
            <a:ext cx="25527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89A218-1BD9-44B7-AD25-60C2204205A7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89A218-1BD9-44B7-AD25-60C2204205A7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89A218-1BD9-44B7-AD25-60C2204205A7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89A218-1BD9-44B7-AD25-60C2204205A7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89A218-1BD9-44B7-AD25-60C2204205A7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89A218-1BD9-44B7-AD25-60C2204205A7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79525" y="685800"/>
            <a:ext cx="70866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Нажмите кнопку, чтобы изменить стиль основного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9525" y="1600200"/>
            <a:ext cx="5257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Нажмите кнопку, чтобы изменить стили основного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29375"/>
            <a:ext cx="2133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fld id="{9389A218-1BD9-44B7-AD25-60C2204205A7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29375"/>
            <a:ext cx="2895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29375"/>
            <a:ext cx="2133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9389A218-1BD9-44B7-AD25-60C2204205A7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jpeg"/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11" Type="http://schemas.openxmlformats.org/officeDocument/2006/relationships/image" Target="../media/image66.jpeg"/><Relationship Id="rId5" Type="http://schemas.openxmlformats.org/officeDocument/2006/relationships/image" Target="../media/image60.png"/><Relationship Id="rId10" Type="http://schemas.openxmlformats.org/officeDocument/2006/relationships/image" Target="../media/image65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28330" y="173740"/>
            <a:ext cx="8736209" cy="2300852"/>
          </a:xfrm>
          <a:prstGeom prst="roundRect">
            <a:avLst/>
          </a:prstGeom>
          <a:solidFill>
            <a:srgbClr val="9BC4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F9F5E3"/>
              </a:solidFill>
            </a:endParaRPr>
          </a:p>
        </p:txBody>
      </p:sp>
      <p:sp>
        <p:nvSpPr>
          <p:cNvPr id="5" name="Прямоугольник 7"/>
          <p:cNvSpPr>
            <a:spLocks noChangeArrowheads="1"/>
          </p:cNvSpPr>
          <p:nvPr/>
        </p:nvSpPr>
        <p:spPr bwMode="auto">
          <a:xfrm>
            <a:off x="346103" y="470435"/>
            <a:ext cx="8349239" cy="298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Bookman Old Style" panose="02050604050505020204" pitchFamily="18" charset="0"/>
              </a:rPr>
              <a:t>Создание психологически комфортных условий </a:t>
            </a:r>
            <a:br>
              <a:rPr lang="ru-RU" sz="2000" b="1" dirty="0">
                <a:latin typeface="Bookman Old Style" panose="02050604050505020204" pitchFamily="18" charset="0"/>
              </a:rPr>
            </a:br>
            <a:r>
              <a:rPr lang="ru-RU" sz="2000" b="1" dirty="0">
                <a:latin typeface="Bookman Old Style" panose="02050604050505020204" pitchFamily="18" charset="0"/>
              </a:rPr>
              <a:t>для психоэмоционального развития дошкольников посредством использования в работе </a:t>
            </a:r>
            <a:br>
              <a:rPr lang="ru-RU" sz="2000" b="1" dirty="0">
                <a:latin typeface="Bookman Old Style" panose="02050604050505020204" pitchFamily="18" charset="0"/>
              </a:rPr>
            </a:br>
            <a:r>
              <a:rPr lang="ru-RU" sz="2000" b="1" dirty="0">
                <a:latin typeface="Bookman Old Style" panose="02050604050505020204" pitchFamily="18" charset="0"/>
              </a:rPr>
              <a:t>педагога-психолога инновационного </a:t>
            </a:r>
            <a:br>
              <a:rPr lang="ru-RU" sz="2000" b="1" dirty="0">
                <a:latin typeface="Bookman Old Style" panose="02050604050505020204" pitchFamily="18" charset="0"/>
              </a:rPr>
            </a:br>
            <a:r>
              <a:rPr lang="ru-RU" sz="2000" b="1" dirty="0">
                <a:latin typeface="Bookman Old Style" panose="02050604050505020204" pitchFamily="18" charset="0"/>
              </a:rPr>
              <a:t>дидактического </a:t>
            </a:r>
            <a:r>
              <a:rPr lang="ru-RU" sz="2000" b="1" dirty="0" smtClean="0">
                <a:latin typeface="Bookman Old Style" panose="02050604050505020204" pitchFamily="18" charset="0"/>
              </a:rPr>
              <a:t>пособия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«Большой подвижный </a:t>
            </a:r>
            <a:r>
              <a:rPr lang="ru-RU" sz="32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лабиринт</a:t>
            </a:r>
            <a:r>
              <a:rPr lang="ru-RU" sz="32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»</a:t>
            </a:r>
            <a:br>
              <a:rPr lang="ru-RU" sz="3200" b="1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ru-RU" sz="2800" b="1" dirty="0">
                <a:latin typeface="Bookman Old Style" panose="02050604050505020204" pitchFamily="18" charset="0"/>
              </a:rPr>
              <a:t/>
            </a:r>
            <a:br>
              <a:rPr lang="ru-RU" sz="2800" b="1" dirty="0">
                <a:latin typeface="Bookman Old Style" panose="02050604050505020204" pitchFamily="18" charset="0"/>
              </a:rPr>
            </a:br>
            <a:endParaRPr lang="ru-RU" sz="2800" b="1" dirty="0">
              <a:latin typeface="Bookman Old Style" panose="02050604050505020204" pitchFamily="18" charset="0"/>
            </a:endParaRPr>
          </a:p>
        </p:txBody>
      </p:sp>
      <p:sp>
        <p:nvSpPr>
          <p:cNvPr id="6" name="Прямоугольник 7"/>
          <p:cNvSpPr>
            <a:spLocks noChangeArrowheads="1"/>
          </p:cNvSpPr>
          <p:nvPr/>
        </p:nvSpPr>
        <p:spPr bwMode="auto">
          <a:xfrm>
            <a:off x="1384931" y="5220083"/>
            <a:ext cx="627158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Bookman Old Style" panose="02050604050505020204" pitchFamily="18" charset="0"/>
              </a:rPr>
              <a:t>Педагог-психолог </a:t>
            </a:r>
          </a:p>
          <a:p>
            <a:pPr algn="ctr"/>
            <a:r>
              <a:rPr lang="ru-RU" sz="2000" b="1" dirty="0" smtClean="0">
                <a:latin typeface="Bookman Old Style" panose="02050604050505020204" pitchFamily="18" charset="0"/>
              </a:rPr>
              <a:t>МБДОУ «ДС № 46 «Надежда» </a:t>
            </a:r>
            <a:endParaRPr lang="ru-RU" sz="2000" b="1" dirty="0">
              <a:latin typeface="Bookman Old Style" panose="02050604050505020204" pitchFamily="18" charset="0"/>
            </a:endParaRPr>
          </a:p>
          <a:p>
            <a:pPr algn="ctr"/>
            <a:r>
              <a:rPr lang="ru-RU" sz="2000" b="1" dirty="0" err="1">
                <a:latin typeface="Bookman Old Style" panose="02050604050505020204" pitchFamily="18" charset="0"/>
              </a:rPr>
              <a:t>Халипаева</a:t>
            </a:r>
            <a:r>
              <a:rPr lang="ru-RU" sz="2000" b="1" dirty="0">
                <a:latin typeface="Bookman Old Style" panose="02050604050505020204" pitchFamily="18" charset="0"/>
              </a:rPr>
              <a:t> Регина </a:t>
            </a:r>
            <a:r>
              <a:rPr lang="ru-RU" sz="2000" b="1" dirty="0" err="1">
                <a:latin typeface="Bookman Old Style" panose="02050604050505020204" pitchFamily="18" charset="0"/>
              </a:rPr>
              <a:t>Мурзалиевна</a:t>
            </a:r>
            <a:endParaRPr lang="ru-RU" sz="2000" b="1" dirty="0"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" t="-412" r="27586" b="-3796"/>
          <a:stretch/>
        </p:blipFill>
        <p:spPr>
          <a:xfrm>
            <a:off x="3246558" y="2771287"/>
            <a:ext cx="2385757" cy="23890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8316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836" y="340574"/>
            <a:ext cx="8534400" cy="75895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МОТИВАЦИЯ</a:t>
            </a:r>
            <a:endParaRPr lang="ru-RU" sz="36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76655" y="3719205"/>
            <a:ext cx="2665380" cy="1235413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ГОТОВНОСТЬ К АКТИВНЫМ ДЕЙСТВИЯМ</a:t>
            </a:r>
            <a:endParaRPr lang="ru-RU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911174" y="3599234"/>
            <a:ext cx="2775625" cy="135538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К НОВЫМ ДВИЖЕНИЯМ И ДВИГАТЕЛЬНЫМ ЗАДАЧАМ</a:t>
            </a:r>
            <a:endParaRPr lang="ru-RU" sz="1600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142035" y="4954618"/>
            <a:ext cx="2769140" cy="1235413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РАДОСТЬ ОТ СОВМЕСТНЫХ ПОДВИЖНЫХ, КОМАНДНЫХ ИГР</a:t>
            </a:r>
            <a:endParaRPr lang="ru-RU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" name="Тройная стрелка влево/вправо/вверх 14"/>
          <p:cNvSpPr/>
          <p:nvPr/>
        </p:nvSpPr>
        <p:spPr>
          <a:xfrm rot="10800000">
            <a:off x="3573396" y="3599234"/>
            <a:ext cx="1965279" cy="1259943"/>
          </a:xfrm>
          <a:prstGeom prst="leftRightUpArrow">
            <a:avLst/>
          </a:prstGeom>
          <a:solidFill>
            <a:srgbClr val="C0000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383" y="1541443"/>
            <a:ext cx="3086686" cy="205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3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836" y="340574"/>
            <a:ext cx="8534400" cy="75895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СИСТЕМА САМОВОСПРИЯТИЯ</a:t>
            </a:r>
            <a:endParaRPr lang="ru-RU" sz="36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76655" y="2046047"/>
            <a:ext cx="2665380" cy="1235413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ОСОЗНАНИЕ СВОЕГО ТЕЛА</a:t>
            </a:r>
            <a:endParaRPr lang="ru-RU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914415" y="1986060"/>
            <a:ext cx="2775625" cy="135538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ОСОЗНАНИЕ ФИЗИЧЕСКИХ ВОЗМОЖНОСТЕЙ</a:t>
            </a:r>
            <a:endParaRPr lang="ru-RU" sz="1600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035" y="3468953"/>
            <a:ext cx="2908572" cy="2309247"/>
          </a:xfrm>
          <a:prstGeom prst="rect">
            <a:avLst/>
          </a:prstGeom>
        </p:spPr>
      </p:pic>
      <p:sp>
        <p:nvSpPr>
          <p:cNvPr id="6" name="Двойная стрелка влево/вправо 5"/>
          <p:cNvSpPr/>
          <p:nvPr/>
        </p:nvSpPr>
        <p:spPr>
          <a:xfrm>
            <a:off x="3428999" y="2381658"/>
            <a:ext cx="2198452" cy="684181"/>
          </a:xfrm>
          <a:prstGeom prst="left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6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196975"/>
            <a:ext cx="9144000" cy="5661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>
          <a:xfrm>
            <a:off x="111095" y="316610"/>
            <a:ext cx="8921809" cy="716059"/>
          </a:xfrm>
        </p:spPr>
        <p:txBody>
          <a:bodyPr>
            <a:noAutofit/>
          </a:bodyPr>
          <a:lstStyle/>
          <a:p>
            <a:r>
              <a:rPr lang="ru-RU" altLang="ru-RU" sz="2000" b="1" dirty="0">
                <a:solidFill>
                  <a:srgbClr val="C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ПРЯМЫЕ ЦЕЛИ (для ребенка) В РАБОТЕ С ЛАБИРИНТОМ</a:t>
            </a:r>
            <a:endParaRPr lang="ru-RU" altLang="ru-RU" sz="2000" b="1" dirty="0" smtClean="0">
              <a:solidFill>
                <a:srgbClr val="C00000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196975"/>
            <a:ext cx="9144000" cy="46038"/>
          </a:xfrm>
          <a:prstGeom prst="rect">
            <a:avLst/>
          </a:prstGeom>
          <a:solidFill>
            <a:srgbClr val="9BC4CC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50" normalizeH="0" baseline="0" noProof="0">
              <a:ln w="13500">
                <a:solidFill>
                  <a:srgbClr val="D16349">
                    <a:shade val="2500"/>
                    <a:alpha val="6500"/>
                  </a:srgbClr>
                </a:solidFill>
                <a:prstDash val="solid"/>
              </a:ln>
              <a:solidFill>
                <a:srgbClr val="D16349">
                  <a:tint val="3000"/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53968" y="1407320"/>
            <a:ext cx="8636059" cy="5289414"/>
          </a:xfrm>
          <a:prstGeom prst="roundRect">
            <a:avLst/>
          </a:prstGeom>
          <a:solidFill>
            <a:srgbClr val="9BC4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9F5E3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5126" name="Прямоугольник 7"/>
          <p:cNvSpPr>
            <a:spLocks noChangeArrowheads="1"/>
          </p:cNvSpPr>
          <p:nvPr/>
        </p:nvSpPr>
        <p:spPr bwMode="auto">
          <a:xfrm>
            <a:off x="457200" y="1542127"/>
            <a:ext cx="8349239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Сложить Лабиринт из частей на полу (варианты конфигураций Лабиринта – прямые дорожки, извилистые дорожки, «улитка-лабиринт» и др</a:t>
            </a:r>
            <a:r>
              <a:rPr kumimoji="0" lang="ru-RU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.)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ru-RU" alt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Выложить 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на дорожках Лабиринта последовательно выбранный Алфавит (буквенный, цифровой, цветовой, размерный, нотный, телесный (ножки-ладошки). </a:t>
            </a:r>
            <a:endParaRPr kumimoji="0" lang="ru-RU" alt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Пройти/простучать/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пропрыгать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по выложенному Лабиринту, проговаривая выложенную последовательность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18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196975"/>
            <a:ext cx="9144000" cy="5661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>
          <a:xfrm>
            <a:off x="111095" y="316610"/>
            <a:ext cx="8921809" cy="716059"/>
          </a:xfrm>
        </p:spPr>
        <p:txBody>
          <a:bodyPr>
            <a:noAutofit/>
          </a:bodyPr>
          <a:lstStyle/>
          <a:p>
            <a:r>
              <a:rPr lang="ru-RU" altLang="ru-RU" sz="2000" b="1" dirty="0">
                <a:solidFill>
                  <a:srgbClr val="C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КОСВЕННЫЕ (педагогические) ЦЕЛИ В РАБОТЕ С ЛАБИРИНТОМ:</a:t>
            </a:r>
            <a:endParaRPr lang="ru-RU" altLang="ru-RU" sz="2000" b="1" dirty="0" smtClean="0">
              <a:solidFill>
                <a:srgbClr val="C00000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196975"/>
            <a:ext cx="9144000" cy="46038"/>
          </a:xfrm>
          <a:prstGeom prst="rect">
            <a:avLst/>
          </a:prstGeom>
          <a:solidFill>
            <a:srgbClr val="9BC4CC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50" normalizeH="0" baseline="0" noProof="0">
              <a:ln w="13500">
                <a:solidFill>
                  <a:srgbClr val="D16349">
                    <a:shade val="2500"/>
                    <a:alpha val="6500"/>
                  </a:srgbClr>
                </a:solidFill>
                <a:prstDash val="solid"/>
              </a:ln>
              <a:solidFill>
                <a:srgbClr val="D16349">
                  <a:tint val="3000"/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53968" y="1407320"/>
            <a:ext cx="8636059" cy="5289414"/>
          </a:xfrm>
          <a:prstGeom prst="roundRect">
            <a:avLst/>
          </a:prstGeom>
          <a:solidFill>
            <a:srgbClr val="9BC4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9F5E3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5126" name="Прямоугольник 7"/>
          <p:cNvSpPr>
            <a:spLocks noChangeArrowheads="1"/>
          </p:cNvSpPr>
          <p:nvPr/>
        </p:nvSpPr>
        <p:spPr bwMode="auto">
          <a:xfrm>
            <a:off x="457200" y="1542127"/>
            <a:ext cx="8349239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Развивать пространственное мышление и умение конструировать, собирать из частей целое.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ru-RU" alt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Укреплять физические качества через движение по Лабиринту (скорость, выносливость, точность, координация, сила, ловкость и др.).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Закреплять и выводить понятия в речь через движение (принцип «Обучение на основе движения» - развиваю себя, двигаясь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Учиться считать, читать и писать в Лабиринте с помощью мягких цифр, букв, слогов и слов через движение.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Строить эффективные коммуникации, работая в Лабиринте в паре, в команде.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65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060243"/>
            <a:ext cx="9144001" cy="5661025"/>
          </a:xfrm>
          <a:prstGeom prst="rect">
            <a:avLst/>
          </a:prstGeom>
          <a:solidFill>
            <a:srgbClr val="9BC4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171" name="Заголовок 1"/>
          <p:cNvSpPr>
            <a:spLocks noGrp="1"/>
          </p:cNvSpPr>
          <p:nvPr>
            <p:ph type="title"/>
          </p:nvPr>
        </p:nvSpPr>
        <p:spPr>
          <a:xfrm>
            <a:off x="180053" y="207019"/>
            <a:ext cx="8940359" cy="681744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Игра </a:t>
            </a:r>
            <a:r>
              <a:rPr lang="ru-RU" sz="3200" b="1" dirty="0" smtClean="0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«Стоп»</a:t>
            </a:r>
            <a:endParaRPr lang="ru-RU" sz="3200" b="1" dirty="0">
              <a:solidFill>
                <a:schemeClr val="tx1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196975"/>
            <a:ext cx="9144000" cy="460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spc="5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57000" y="1313690"/>
            <a:ext cx="7986246" cy="1342894"/>
          </a:xfrm>
          <a:prstGeom prst="roundRect">
            <a:avLst/>
          </a:prstGeom>
          <a:solidFill>
            <a:srgbClr val="F9F5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В эту игру я включаю </a:t>
            </a:r>
            <a:r>
              <a:rPr lang="ru-RU" sz="1600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гиперактивных</a:t>
            </a:r>
            <a:r>
              <a:rPr lang="ru-RU" sz="1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 детей, так как дошкольникам данной категории легко выполнять несложные инструкции игры ( нет необходимости заострять внимание на деталях), не нужно дожидаться своей очереди, а четкие правила игры способствуют развитию внимания у </a:t>
            </a:r>
            <a:r>
              <a:rPr lang="ru-RU" sz="1600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гиперактивных</a:t>
            </a:r>
            <a:r>
              <a:rPr lang="ru-RU" sz="1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 детей.</a:t>
            </a:r>
            <a:endParaRPr lang="ru-RU" sz="16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3" r="30457"/>
          <a:stretch/>
        </p:blipFill>
        <p:spPr>
          <a:xfrm rot="5400000">
            <a:off x="333965" y="4757979"/>
            <a:ext cx="1807314" cy="176677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2" t="-3839" r="15817" b="1"/>
          <a:stretch/>
        </p:blipFill>
        <p:spPr>
          <a:xfrm rot="5400000">
            <a:off x="6827844" y="4713311"/>
            <a:ext cx="2013090" cy="165033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4" t="-2175" r="25196" b="-1"/>
          <a:stretch/>
        </p:blipFill>
        <p:spPr>
          <a:xfrm>
            <a:off x="4650232" y="4737707"/>
            <a:ext cx="2059034" cy="17804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2" t="-13712" r="39498" b="-1"/>
          <a:stretch/>
        </p:blipFill>
        <p:spPr>
          <a:xfrm rot="5400000">
            <a:off x="3878764" y="2424580"/>
            <a:ext cx="1664516" cy="23068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2" t="-211" r="28889" b="-976"/>
          <a:stretch/>
        </p:blipFill>
        <p:spPr>
          <a:xfrm rot="5400000">
            <a:off x="808796" y="2279749"/>
            <a:ext cx="1687423" cy="25965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2" t="1575" r="18495"/>
          <a:stretch/>
        </p:blipFill>
        <p:spPr>
          <a:xfrm flipH="1">
            <a:off x="6028339" y="2779883"/>
            <a:ext cx="2211483" cy="15962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5" t="5072" r="19355" b="-2970"/>
          <a:stretch/>
        </p:blipFill>
        <p:spPr>
          <a:xfrm>
            <a:off x="2191112" y="4737707"/>
            <a:ext cx="2310575" cy="180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29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196975"/>
            <a:ext cx="9144001" cy="5661025"/>
          </a:xfrm>
          <a:prstGeom prst="rect">
            <a:avLst/>
          </a:prstGeom>
          <a:solidFill>
            <a:srgbClr val="9BC4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171" name="Заголовок 1"/>
          <p:cNvSpPr>
            <a:spLocks noGrp="1"/>
          </p:cNvSpPr>
          <p:nvPr>
            <p:ph type="title"/>
          </p:nvPr>
        </p:nvSpPr>
        <p:spPr>
          <a:xfrm>
            <a:off x="180053" y="207019"/>
            <a:ext cx="8940359" cy="68174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/>
            </a:r>
            <a:br>
              <a:rPr lang="ru-RU" sz="3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r>
              <a:rPr lang="ru-RU" sz="36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/>
            </a:r>
            <a:br>
              <a:rPr lang="ru-RU" sz="3600" b="1" dirty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/>
            </a:r>
            <a:br>
              <a:rPr lang="ru-RU" sz="3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r>
              <a:rPr lang="ru-RU" sz="36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/>
            </a:r>
            <a:br>
              <a:rPr lang="ru-RU" sz="3600" b="1" dirty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Игра </a:t>
            </a:r>
            <a:r>
              <a:rPr lang="ru-RU" sz="20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«Кто быстрей</a:t>
            </a:r>
            <a:r>
              <a:rPr lang="ru-RU" sz="20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?»</a:t>
            </a:r>
            <a:br>
              <a:rPr lang="ru-RU" sz="20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«Упражнения с закрытыми глазами»</a:t>
            </a:r>
            <a:endParaRPr lang="ru-RU" sz="2000" b="1" dirty="0">
              <a:solidFill>
                <a:schemeClr val="tx1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196975"/>
            <a:ext cx="9144000" cy="460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spc="5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95835" y="1320901"/>
            <a:ext cx="8308737" cy="1626749"/>
          </a:xfrm>
          <a:prstGeom prst="roundRect">
            <a:avLst/>
          </a:prstGeom>
          <a:solidFill>
            <a:srgbClr val="F9F5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Такого рода игры и упражнения воспитывают самоконтроль у дошкольников старшего возраста: с одной стороны, дети отталкиваются от объяснения педагога, а с другой стараются выполнить работу самостоятельно, в их поведении происходят изменения, которые обуславливаются сосредоточенностью и внимательностью.</a:t>
            </a:r>
            <a:endParaRPr lang="ru-RU" sz="16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9" r="6928"/>
          <a:stretch/>
        </p:blipFill>
        <p:spPr>
          <a:xfrm rot="5400000">
            <a:off x="2639033" y="3523323"/>
            <a:ext cx="2082001" cy="154033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5" r="8366"/>
          <a:stretch/>
        </p:blipFill>
        <p:spPr>
          <a:xfrm rot="5400000">
            <a:off x="4275256" y="3515164"/>
            <a:ext cx="2082001" cy="155665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4" t="366" r="18300"/>
          <a:stretch/>
        </p:blipFill>
        <p:spPr>
          <a:xfrm rot="5400000">
            <a:off x="6551969" y="3344913"/>
            <a:ext cx="2222371" cy="269286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6595" y="3580159"/>
            <a:ext cx="2792763" cy="221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12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011081"/>
            <a:ext cx="9144001" cy="5661025"/>
          </a:xfrm>
          <a:prstGeom prst="rect">
            <a:avLst/>
          </a:prstGeom>
          <a:solidFill>
            <a:srgbClr val="9BC4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171" name="Заголовок 1"/>
          <p:cNvSpPr>
            <a:spLocks noGrp="1"/>
          </p:cNvSpPr>
          <p:nvPr>
            <p:ph type="title"/>
          </p:nvPr>
        </p:nvSpPr>
        <p:spPr>
          <a:xfrm>
            <a:off x="180053" y="207019"/>
            <a:ext cx="8940359" cy="681744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Игровые упражнения «Длинная дорожка»,</a:t>
            </a:r>
            <a:br>
              <a:rPr lang="ru-RU" sz="2000" b="1" dirty="0" smtClean="0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«Сделай, как я скажу»</a:t>
            </a:r>
            <a:endParaRPr lang="ru-RU" sz="2000" b="1" dirty="0">
              <a:solidFill>
                <a:schemeClr val="tx1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196975"/>
            <a:ext cx="9144000" cy="460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spc="5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57000" y="1313690"/>
            <a:ext cx="7986246" cy="1342894"/>
          </a:xfrm>
          <a:prstGeom prst="roundRect">
            <a:avLst/>
          </a:prstGeom>
          <a:solidFill>
            <a:srgbClr val="F9F5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Эти упражнения я использую как в работе с детьми с ОВЗ, так и с дошкольниками из общеразвивающих групп для развития коммуникативных навыков, формирования навыков сотрудничества, умения работать в паре.</a:t>
            </a:r>
            <a:endParaRPr lang="ru-RU" sz="16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3" r="30457"/>
          <a:stretch/>
        </p:blipFill>
        <p:spPr>
          <a:xfrm rot="5400000">
            <a:off x="188330" y="2845144"/>
            <a:ext cx="2275885" cy="222483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2" t="-3839" r="15817" b="1"/>
          <a:stretch/>
        </p:blipFill>
        <p:spPr>
          <a:xfrm rot="5400000">
            <a:off x="2347370" y="4400453"/>
            <a:ext cx="2283070" cy="187166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4" t="-9360" r="29893" b="-1"/>
          <a:stretch/>
        </p:blipFill>
        <p:spPr>
          <a:xfrm rot="5400000">
            <a:off x="6818764" y="2546643"/>
            <a:ext cx="2293472" cy="26547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2" t="-17759" r="-169" b="-10812"/>
          <a:stretch/>
        </p:blipFill>
        <p:spPr>
          <a:xfrm rot="5400000">
            <a:off x="4488542" y="4130947"/>
            <a:ext cx="2364150" cy="249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68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Заголовок 1"/>
          <p:cNvSpPr>
            <a:spLocks noGrp="1"/>
          </p:cNvSpPr>
          <p:nvPr>
            <p:ph type="title"/>
          </p:nvPr>
        </p:nvSpPr>
        <p:spPr>
          <a:xfrm>
            <a:off x="180053" y="207019"/>
            <a:ext cx="8940359" cy="681744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  <a:defRPr/>
            </a:pPr>
            <a:r>
              <a:rPr lang="ru-RU" sz="2400" b="1" dirty="0" smtClean="0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ИНДИВИДУАЛЬНАЯ РАБОТА</a:t>
            </a:r>
            <a:endParaRPr lang="ru-RU" sz="2400" b="1" dirty="0">
              <a:solidFill>
                <a:schemeClr val="tx1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196975"/>
            <a:ext cx="9144000" cy="460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spc="5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87997" y="1384368"/>
            <a:ext cx="7874064" cy="1280174"/>
          </a:xfrm>
          <a:prstGeom prst="roundRect">
            <a:avLst/>
          </a:prstGeom>
          <a:solidFill>
            <a:srgbClr val="F9F5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Эти упражнения помогают решать коррекционные задачи по освоению эталонов образцов цвета, освоения предметно-практической деятельности (понимание отношений между предметами), зрительно-моторной координации, развития зрительного восприятия в работе с детьми с ОВЗ</a:t>
            </a:r>
            <a:endParaRPr lang="ru-RU" sz="16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997" y="2834227"/>
            <a:ext cx="2339430" cy="31192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7058" y="2834227"/>
            <a:ext cx="2360677" cy="314757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6909" y="2834227"/>
            <a:ext cx="2290181" cy="32199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8210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Заголовок 1"/>
          <p:cNvSpPr>
            <a:spLocks noGrp="1"/>
          </p:cNvSpPr>
          <p:nvPr>
            <p:ph type="title"/>
          </p:nvPr>
        </p:nvSpPr>
        <p:spPr>
          <a:xfrm>
            <a:off x="180053" y="207019"/>
            <a:ext cx="8940359" cy="681744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  <a:defRPr/>
            </a:pPr>
            <a:r>
              <a:rPr lang="ru-RU" sz="2400" b="1" dirty="0">
                <a:solidFill>
                  <a:prstClr val="black"/>
                </a:solidFill>
                <a:latin typeface="Bookman Old Style" panose="02050604050505020204" pitchFamily="18" charset="0"/>
                <a:ea typeface="+mn-ea"/>
                <a:cs typeface="+mn-cs"/>
              </a:rPr>
              <a:t>Игровое упражнение «Цветные круги»</a:t>
            </a:r>
            <a:br>
              <a:rPr lang="ru-RU" sz="2400" b="1" dirty="0">
                <a:solidFill>
                  <a:prstClr val="black"/>
                </a:solidFill>
                <a:latin typeface="Bookman Old Style" panose="02050604050505020204" pitchFamily="18" charset="0"/>
                <a:ea typeface="+mn-ea"/>
                <a:cs typeface="+mn-cs"/>
              </a:rPr>
            </a:br>
            <a:r>
              <a:rPr lang="ru-RU" sz="2400" b="1" dirty="0">
                <a:solidFill>
                  <a:prstClr val="black"/>
                </a:solidFill>
                <a:latin typeface="Bookman Old Style" panose="02050604050505020204" pitchFamily="18" charset="0"/>
                <a:ea typeface="+mn-ea"/>
                <a:cs typeface="+mn-cs"/>
              </a:rPr>
              <a:t>Тренажер «Клевер» и «Ленивая восьмерка</a:t>
            </a:r>
            <a:r>
              <a:rPr lang="ru-RU" sz="2400" b="1" dirty="0" smtClean="0">
                <a:solidFill>
                  <a:prstClr val="black"/>
                </a:solidFill>
                <a:latin typeface="Bookman Old Style" panose="02050604050505020204" pitchFamily="18" charset="0"/>
                <a:ea typeface="+mn-ea"/>
                <a:cs typeface="+mn-cs"/>
              </a:rPr>
              <a:t>»</a:t>
            </a:r>
            <a:endParaRPr lang="ru-RU" sz="2400" b="1" dirty="0">
              <a:solidFill>
                <a:schemeClr val="tx1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196975"/>
            <a:ext cx="9144000" cy="460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spc="5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87997" y="1384368"/>
            <a:ext cx="7874064" cy="1280174"/>
          </a:xfrm>
          <a:prstGeom prst="roundRect">
            <a:avLst/>
          </a:prstGeom>
          <a:solidFill>
            <a:srgbClr val="F9F5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Эти упражнения помогают решать коррекционные задачи по освоению эталонов образцов цвета, освоения предметно-практической деятельности (понимание отношений между предметами), зрительно-моторной координации, развития зрительного восприятия в работе с детьми с ОВЗ</a:t>
            </a:r>
            <a:endParaRPr lang="ru-RU" sz="16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8" t="3811" r="8237"/>
          <a:stretch/>
        </p:blipFill>
        <p:spPr>
          <a:xfrm rot="5400000">
            <a:off x="51002" y="4383415"/>
            <a:ext cx="2145004" cy="13895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5" t="-5823" r="10065" b="-1"/>
          <a:stretch/>
        </p:blipFill>
        <p:spPr>
          <a:xfrm rot="5400000">
            <a:off x="6873088" y="4149574"/>
            <a:ext cx="2191447" cy="18390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17145" y="4490038"/>
            <a:ext cx="1932471" cy="16748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30750" y="4420214"/>
            <a:ext cx="1383505" cy="17654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47404" y="2736267"/>
            <a:ext cx="1795218" cy="164894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" t="2275" r="30753" b="11482"/>
          <a:stretch/>
        </p:blipFill>
        <p:spPr>
          <a:xfrm>
            <a:off x="4661783" y="2787506"/>
            <a:ext cx="2387480" cy="147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03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Заголовок 1"/>
          <p:cNvSpPr>
            <a:spLocks noGrp="1"/>
          </p:cNvSpPr>
          <p:nvPr>
            <p:ph type="title"/>
          </p:nvPr>
        </p:nvSpPr>
        <p:spPr>
          <a:xfrm>
            <a:off x="180053" y="207019"/>
            <a:ext cx="8940359" cy="68174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Самостоятельные игры с лабиринтом</a:t>
            </a:r>
            <a:endParaRPr lang="ru-RU" sz="2400" b="1" dirty="0">
              <a:solidFill>
                <a:schemeClr val="tx1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196975"/>
            <a:ext cx="9144000" cy="460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spc="5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63124" y="1551225"/>
            <a:ext cx="7580120" cy="1005162"/>
          </a:xfrm>
          <a:prstGeom prst="roundRect">
            <a:avLst/>
          </a:prstGeom>
          <a:solidFill>
            <a:srgbClr val="F9F5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5" t="1014" r="15490"/>
          <a:stretch/>
        </p:blipFill>
        <p:spPr>
          <a:xfrm>
            <a:off x="607982" y="3704910"/>
            <a:ext cx="2027758" cy="12062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1" t="-56" r="20107"/>
          <a:stretch/>
        </p:blipFill>
        <p:spPr>
          <a:xfrm>
            <a:off x="6607426" y="3665796"/>
            <a:ext cx="2259018" cy="143659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70180" y="1863151"/>
            <a:ext cx="1330154" cy="163451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07968" y="1870243"/>
            <a:ext cx="1133954" cy="164606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4118" y="5045710"/>
            <a:ext cx="2061622" cy="133531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447318" y="1864857"/>
            <a:ext cx="1155730" cy="163528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5" t="-3456" r="17706" b="9909"/>
          <a:stretch/>
        </p:blipFill>
        <p:spPr>
          <a:xfrm rot="5400000">
            <a:off x="3799287" y="2015399"/>
            <a:ext cx="1717124" cy="14160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-658" r="19140"/>
          <a:stretch/>
        </p:blipFill>
        <p:spPr>
          <a:xfrm rot="5400000">
            <a:off x="2280567" y="4065549"/>
            <a:ext cx="2490653" cy="16911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1" t="2141" r="15444" b="2488"/>
          <a:stretch/>
        </p:blipFill>
        <p:spPr>
          <a:xfrm rot="5400000">
            <a:off x="514513" y="1929848"/>
            <a:ext cx="1590202" cy="14709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526802" y="3665796"/>
            <a:ext cx="1925290" cy="24906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" t="23613" r="13355" b="759"/>
          <a:stretch/>
        </p:blipFill>
        <p:spPr>
          <a:xfrm>
            <a:off x="6529229" y="5269560"/>
            <a:ext cx="2337215" cy="94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53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836" y="340574"/>
            <a:ext cx="8534400" cy="758952"/>
          </a:xfrm>
        </p:spPr>
        <p:txBody>
          <a:bodyPr>
            <a:noAutofit/>
          </a:bodyPr>
          <a:lstStyle/>
          <a:p>
            <a:r>
              <a:rPr lang="ru-RU" sz="3600" b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Диагностика</a:t>
            </a:r>
            <a:endParaRPr lang="ru-RU" sz="36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76655" y="2959511"/>
            <a:ext cx="2665380" cy="199510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Шкала тревожности» </a:t>
            </a:r>
            <a:r>
              <a:rPr lang="ru-RU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Проективная 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методика «Лесенка</a:t>
            </a:r>
            <a:r>
              <a:rPr lang="ru-RU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»</a:t>
            </a:r>
            <a:endParaRPr lang="ru-RU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970033" y="2959511"/>
            <a:ext cx="2606521" cy="199510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	</a:t>
            </a:r>
            <a:endParaRPr lang="ru-RU" dirty="0" smtClean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Опросник «Интервью»»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Проективная 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методика «Кактус </a:t>
            </a:r>
            <a:r>
              <a:rPr lang="ru-RU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Социометрическая 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методика </a:t>
            </a:r>
            <a:r>
              <a:rPr lang="ru-RU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« «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Домики</a:t>
            </a:r>
            <a:r>
              <a:rPr lang="ru-RU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»</a:t>
            </a:r>
            <a:endParaRPr lang="ru-RU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	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989006" y="4859176"/>
            <a:ext cx="3185652" cy="1630113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Диагностика 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и критерии готовности дошкольника к школьному обучению</a:t>
            </a:r>
          </a:p>
        </p:txBody>
      </p:sp>
      <p:sp>
        <p:nvSpPr>
          <p:cNvPr id="15" name="Тройная стрелка влево/вправо/вверх 14"/>
          <p:cNvSpPr/>
          <p:nvPr/>
        </p:nvSpPr>
        <p:spPr>
          <a:xfrm rot="10800000">
            <a:off x="3573396" y="3599234"/>
            <a:ext cx="1965279" cy="1259943"/>
          </a:xfrm>
          <a:prstGeom prst="leftRightUpArrow">
            <a:avLst/>
          </a:prstGeom>
          <a:solidFill>
            <a:srgbClr val="C0000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539" y="1378610"/>
            <a:ext cx="2206991" cy="2061510"/>
          </a:xfrm>
          <a:prstGeom prst="rect">
            <a:avLst/>
          </a:prstGeom>
          <a:solidFill>
            <a:srgbClr val="6699FF"/>
          </a:solidFill>
        </p:spPr>
      </p:pic>
    </p:spTree>
    <p:extLst>
      <p:ext uri="{BB962C8B-B14F-4D97-AF65-F5344CB8AC3E}">
        <p14:creationId xmlns:p14="http://schemas.microsoft.com/office/powerpoint/2010/main" val="253967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429" y="3645578"/>
            <a:ext cx="2356571" cy="20924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836" y="340574"/>
            <a:ext cx="8534400" cy="75895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МОИ НАБЛЮДЕНИЯ</a:t>
            </a:r>
            <a:endParaRPr lang="ru-RU" sz="36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88836" y="2555199"/>
            <a:ext cx="3715965" cy="17509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Развитие коммуникативных навыков: работа в парах. вербальное и невербальное общение, поддержка сверстников</a:t>
            </a:r>
            <a:endParaRPr lang="ru-RU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887741" y="1039539"/>
            <a:ext cx="3570051" cy="135538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ПОЛОЖИТЕЛЬНЫЙ ЭМОЦИОНАЛЬНЫЙ ОТКЛИК НА ДВИГАТЕЛЬНЫЕ ИГРЫ </a:t>
            </a:r>
            <a:endParaRPr lang="ru-RU" sz="1600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402590" y="2530860"/>
            <a:ext cx="3420646" cy="1635831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Развитие произвольного поведения – самоконтроль за выполнением правил игр</a:t>
            </a:r>
            <a:endParaRPr lang="ru-RU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" name="Тройная стрелка влево/вправо/вверх 14"/>
          <p:cNvSpPr/>
          <p:nvPr/>
        </p:nvSpPr>
        <p:spPr>
          <a:xfrm rot="10800000">
            <a:off x="3721056" y="2844768"/>
            <a:ext cx="1965279" cy="1601621"/>
          </a:xfrm>
          <a:prstGeom prst="leftRightUpArrow">
            <a:avLst/>
          </a:prstGeom>
          <a:solidFill>
            <a:srgbClr val="C0000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>
              <a:latin typeface="Bookman Old Style" panose="020506040505050202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037146" y="4480599"/>
            <a:ext cx="3420646" cy="1407271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Развитие моторной координации, ориентировки в пространстве</a:t>
            </a:r>
            <a:endParaRPr lang="ru-RU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46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836" y="340574"/>
            <a:ext cx="8534400" cy="75895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ЕДИНОЕ КОРЕКЦИОННО-ОБРАЗОВАТЕЛЬНОЕ ПРОСТРАНСТВО</a:t>
            </a:r>
            <a:endParaRPr lang="ru-RU" sz="28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21535" y="2547014"/>
            <a:ext cx="2665380" cy="1235413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ПЕДАГОГ - ПСИХОЛОГ</a:t>
            </a:r>
            <a:endParaRPr lang="ru-RU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21939" y="4069096"/>
            <a:ext cx="2775625" cy="135538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УЧИТЕЛЬ-ДЕФЕКТОЛОГ</a:t>
            </a:r>
            <a:endParaRPr lang="ru-RU" sz="1600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142035" y="4954618"/>
            <a:ext cx="2769140" cy="1235413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УЧИТЕЛЬ-ЛОГОПЕД</a:t>
            </a:r>
            <a:endParaRPr lang="ru-RU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121940" y="2584311"/>
            <a:ext cx="2775625" cy="135538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ВОСПИТАТЕЛИ</a:t>
            </a:r>
            <a:endParaRPr lang="ru-RU" sz="1600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08045" y="3939696"/>
            <a:ext cx="2775625" cy="135538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МУЗЫКАЛЬНЫЙ РУКОВОДИТЕЛЬ</a:t>
            </a:r>
            <a:endParaRPr lang="ru-RU" sz="1600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214993" y="1671686"/>
            <a:ext cx="2775625" cy="135538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ИНСТРУКТОР ПО ФИЗИЧЕСКОЙ КУЛЬТУРЕ</a:t>
            </a:r>
            <a:endParaRPr lang="ru-RU" sz="1600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670" y="2899626"/>
            <a:ext cx="2909916" cy="2182437"/>
          </a:xfrm>
          <a:prstGeom prst="rect">
            <a:avLst/>
          </a:prstGeom>
        </p:spPr>
      </p:pic>
      <p:sp>
        <p:nvSpPr>
          <p:cNvPr id="8" name="Развернутая стрелка 7"/>
          <p:cNvSpPr/>
          <p:nvPr/>
        </p:nvSpPr>
        <p:spPr>
          <a:xfrm>
            <a:off x="1695857" y="1843790"/>
            <a:ext cx="1446178" cy="703224"/>
          </a:xfrm>
          <a:prstGeom prst="utur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Развернутая стрелка 16"/>
          <p:cNvSpPr/>
          <p:nvPr/>
        </p:nvSpPr>
        <p:spPr>
          <a:xfrm flipH="1">
            <a:off x="6063576" y="1859055"/>
            <a:ext cx="1469623" cy="703224"/>
          </a:xfrm>
          <a:prstGeom prst="utur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Развернутая стрелка 17"/>
          <p:cNvSpPr/>
          <p:nvPr/>
        </p:nvSpPr>
        <p:spPr>
          <a:xfrm rot="10800000">
            <a:off x="5979776" y="5468545"/>
            <a:ext cx="1446178" cy="703224"/>
          </a:xfrm>
          <a:prstGeom prst="utur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Развернутая стрелка 18"/>
          <p:cNvSpPr/>
          <p:nvPr/>
        </p:nvSpPr>
        <p:spPr>
          <a:xfrm rot="10800000" flipH="1">
            <a:off x="1636102" y="5358362"/>
            <a:ext cx="1516168" cy="703224"/>
          </a:xfrm>
          <a:prstGeom prst="utur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32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  <p:bldP spid="18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21404" y="844632"/>
            <a:ext cx="72081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Bookman Old Style" panose="02050604050505020204" pitchFamily="18" charset="0"/>
              </a:rPr>
              <a:t>СПАСИБО ЗА ВНИМАНИЕ!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327" y="2837471"/>
            <a:ext cx="3061731" cy="306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50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836" y="340574"/>
            <a:ext cx="8534400" cy="75895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«Группы риска»</a:t>
            </a:r>
            <a:endParaRPr lang="ru-RU" sz="36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88837" y="3273303"/>
            <a:ext cx="3205734" cy="168131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1 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группа – нарушение поведенческой сферы (агрессивность, вспыльчивость, </a:t>
            </a:r>
            <a:r>
              <a:rPr lang="ru-RU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гиперактивность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)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617499" y="3273303"/>
            <a:ext cx="3300359" cy="1653859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2 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группа – нарушение эмоционально- личностной сферы (аффективные вспышки, </a:t>
            </a:r>
            <a:r>
              <a:rPr lang="ru-RU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негативистические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 проявления)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625212" y="4954618"/>
            <a:ext cx="3775587" cy="137735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3 группа 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– нарушение познавательной сферы развития </a:t>
            </a:r>
          </a:p>
        </p:txBody>
      </p:sp>
      <p:sp>
        <p:nvSpPr>
          <p:cNvPr id="15" name="Тройная стрелка влево/вправо/вверх 14"/>
          <p:cNvSpPr/>
          <p:nvPr/>
        </p:nvSpPr>
        <p:spPr>
          <a:xfrm rot="10800000">
            <a:off x="3573396" y="3599234"/>
            <a:ext cx="1965279" cy="1259943"/>
          </a:xfrm>
          <a:prstGeom prst="leftRightUpArrow">
            <a:avLst/>
          </a:prstGeom>
          <a:solidFill>
            <a:srgbClr val="C0000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571" y="1428586"/>
            <a:ext cx="2122928" cy="212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02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836" y="340574"/>
            <a:ext cx="8534400" cy="75895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Основные серии Лабиринта</a:t>
            </a:r>
            <a:endParaRPr lang="ru-RU" sz="36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" t="17433" r="2127" b="24762"/>
          <a:stretch/>
        </p:blipFill>
        <p:spPr>
          <a:xfrm>
            <a:off x="408829" y="1636432"/>
            <a:ext cx="2550681" cy="33061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9" t="56719" r="1331" b="15627"/>
          <a:stretch/>
        </p:blipFill>
        <p:spPr>
          <a:xfrm>
            <a:off x="3281543" y="1608455"/>
            <a:ext cx="2477729" cy="16541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4" t="8029" r="4337" b="46237"/>
          <a:stretch/>
        </p:blipFill>
        <p:spPr>
          <a:xfrm>
            <a:off x="3281543" y="3472057"/>
            <a:ext cx="2548986" cy="32139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9" t="2700" r="4745" b="71443"/>
          <a:stretch/>
        </p:blipFill>
        <p:spPr>
          <a:xfrm>
            <a:off x="5997676" y="1642266"/>
            <a:ext cx="2517059" cy="16472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6" t="53437" r="-2795" b="21617"/>
          <a:stretch/>
        </p:blipFill>
        <p:spPr>
          <a:xfrm>
            <a:off x="5997676" y="3472057"/>
            <a:ext cx="2634285" cy="150531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29112" r="5279" b="46805"/>
          <a:stretch/>
        </p:blipFill>
        <p:spPr>
          <a:xfrm>
            <a:off x="5912644" y="5066329"/>
            <a:ext cx="2719317" cy="161966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7" t="3297" r="1706" b="69606"/>
          <a:stretch/>
        </p:blipFill>
        <p:spPr>
          <a:xfrm>
            <a:off x="586358" y="5093335"/>
            <a:ext cx="2448233" cy="166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18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243013"/>
            <a:ext cx="9144001" cy="5661025"/>
          </a:xfrm>
          <a:prstGeom prst="rect">
            <a:avLst/>
          </a:prstGeom>
          <a:solidFill>
            <a:srgbClr val="9BC4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7171" name="Заголовок 1"/>
          <p:cNvSpPr>
            <a:spLocks noGrp="1"/>
          </p:cNvSpPr>
          <p:nvPr>
            <p:ph type="title"/>
          </p:nvPr>
        </p:nvSpPr>
        <p:spPr>
          <a:xfrm>
            <a:off x="180053" y="207019"/>
            <a:ext cx="8940359" cy="681744"/>
          </a:xfrm>
        </p:spPr>
        <p:txBody>
          <a:bodyPr>
            <a:noAutofit/>
          </a:bodyPr>
          <a:lstStyle/>
          <a:p>
            <a:r>
              <a:rPr lang="ru-RU" altLang="ru-RU" sz="2800" b="1" dirty="0">
                <a:solidFill>
                  <a:srgbClr val="C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Авторы </a:t>
            </a:r>
            <a:r>
              <a:rPr lang="ru-RU" altLang="ru-RU" sz="2800" b="1" dirty="0" smtClean="0">
                <a:solidFill>
                  <a:srgbClr val="C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пособия</a:t>
            </a:r>
            <a:endParaRPr lang="ru-RU" sz="3600" b="1" dirty="0">
              <a:solidFill>
                <a:schemeClr val="tx1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196975"/>
            <a:ext cx="9144000" cy="460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50" normalizeH="0" baseline="0" noProof="0">
              <a:ln w="13500">
                <a:solidFill>
                  <a:srgbClr val="D16349">
                    <a:shade val="2500"/>
                    <a:alpha val="6500"/>
                  </a:srgbClr>
                </a:solidFill>
                <a:prstDash val="solid"/>
              </a:ln>
              <a:solidFill>
                <a:srgbClr val="D16349">
                  <a:tint val="3000"/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649" y="157836"/>
            <a:ext cx="1026962" cy="1039139"/>
          </a:xfrm>
          <a:prstGeom prst="rect">
            <a:avLst/>
          </a:prstGeom>
        </p:spPr>
      </p:pic>
      <p:sp>
        <p:nvSpPr>
          <p:cNvPr id="20" name="Скругленный прямоугольник 19"/>
          <p:cNvSpPr/>
          <p:nvPr/>
        </p:nvSpPr>
        <p:spPr>
          <a:xfrm>
            <a:off x="180053" y="1551226"/>
            <a:ext cx="4212485" cy="2942700"/>
          </a:xfrm>
          <a:prstGeom prst="roundRect">
            <a:avLst/>
          </a:prstGeom>
          <a:solidFill>
            <a:srgbClr val="F9F5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Бояринцева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Анна Викторовна-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кандидат педагогических наук, ведущий научный сотрудник Института изучения детства, семьи и воспитания РАО; психолог,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Монтессори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– педагог,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кинезиолог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руководитель сетевой лаборатории «Обучение на основе движения» (Москва);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727144" y="1580192"/>
            <a:ext cx="4212485" cy="2913733"/>
          </a:xfrm>
          <a:prstGeom prst="roundRect">
            <a:avLst/>
          </a:prstGeom>
          <a:solidFill>
            <a:srgbClr val="F9F5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450215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Богер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Елена Викторовна -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Монтессори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педагог, руководитель творческой мастерской «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Багира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(Ростов-на-Дону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33" y="4617362"/>
            <a:ext cx="1715162" cy="216210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4" t="644" r="11991" b="466"/>
          <a:stretch/>
        </p:blipFill>
        <p:spPr>
          <a:xfrm>
            <a:off x="6479458" y="4640826"/>
            <a:ext cx="1681316" cy="209226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3" t="-1921" r="10645" b="-1"/>
          <a:stretch/>
        </p:blipFill>
        <p:spPr>
          <a:xfrm>
            <a:off x="2704013" y="4457987"/>
            <a:ext cx="3581422" cy="2400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2827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3" y="316610"/>
            <a:ext cx="9144000" cy="5661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>
          <a:xfrm>
            <a:off x="111095" y="316610"/>
            <a:ext cx="8921809" cy="716059"/>
          </a:xfrm>
        </p:spPr>
        <p:txBody>
          <a:bodyPr>
            <a:noAutofit/>
          </a:bodyPr>
          <a:lstStyle/>
          <a:p>
            <a:endParaRPr lang="ru-RU" altLang="ru-RU" sz="2000" b="1" dirty="0" smtClean="0">
              <a:solidFill>
                <a:srgbClr val="C00000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196975"/>
            <a:ext cx="9144000" cy="46038"/>
          </a:xfrm>
          <a:prstGeom prst="rect">
            <a:avLst/>
          </a:prstGeom>
          <a:solidFill>
            <a:srgbClr val="9BC4CC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50" normalizeH="0" baseline="0" noProof="0">
              <a:ln w="13500">
                <a:solidFill>
                  <a:srgbClr val="D16349">
                    <a:shade val="2500"/>
                    <a:alpha val="6500"/>
                  </a:srgbClr>
                </a:solidFill>
                <a:prstDash val="solid"/>
              </a:ln>
              <a:solidFill>
                <a:srgbClr val="D16349">
                  <a:tint val="3000"/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-324465" y="-127819"/>
            <a:ext cx="9733936" cy="7266038"/>
          </a:xfrm>
          <a:prstGeom prst="roundRect">
            <a:avLst/>
          </a:prstGeom>
          <a:solidFill>
            <a:srgbClr val="9BC4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9F5E3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5126" name="Прямоугольник 7"/>
          <p:cNvSpPr>
            <a:spLocks noChangeArrowheads="1"/>
          </p:cNvSpPr>
          <p:nvPr/>
        </p:nvSpPr>
        <p:spPr bwMode="auto">
          <a:xfrm>
            <a:off x="619433" y="1120877"/>
            <a:ext cx="8052620" cy="406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Удивительный мир детской игры невозможно представить без Движения, </a:t>
            </a:r>
            <a:r>
              <a:rPr kumimoji="0" lang="ru-RU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Мария </a:t>
            </a:r>
            <a:r>
              <a:rPr kumimoji="0" lang="ru-RU" alt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Монтессори</a:t>
            </a:r>
            <a:r>
              <a:rPr kumimoji="0" lang="ru-RU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  <a:r>
              <a:rPr kumimoji="0" lang="ru-RU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отмечала: «</a:t>
            </a:r>
            <a:r>
              <a:rPr kumimoji="0" lang="ru-RU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Движение является важным и характерным свойством существования жизни. Посредством движения осуществляются все другие функции, и в этом его превосходство. Неверно судить о движении только как о функции тела. … духовное воздействие Движения не менее значительно, чем физическое</a:t>
            </a:r>
            <a:r>
              <a:rPr kumimoji="0" lang="ru-RU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».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" t="574" r="8678"/>
          <a:stretch/>
        </p:blipFill>
        <p:spPr>
          <a:xfrm>
            <a:off x="6439343" y="4625887"/>
            <a:ext cx="2035278" cy="21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71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flipV="1">
            <a:off x="117954" y="7093818"/>
            <a:ext cx="9026045" cy="673666"/>
          </a:xfrm>
          <a:prstGeom prst="rect">
            <a:avLst/>
          </a:prstGeom>
          <a:solidFill>
            <a:srgbClr val="9BC4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145693"/>
            <a:ext cx="9144000" cy="460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spc="5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9" r="20536"/>
          <a:stretch/>
        </p:blipFill>
        <p:spPr>
          <a:xfrm rot="5400000">
            <a:off x="52676" y="1844087"/>
            <a:ext cx="1927700" cy="157126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2"/>
          <a:stretch/>
        </p:blipFill>
        <p:spPr>
          <a:xfrm rot="5400000">
            <a:off x="1424211" y="2216834"/>
            <a:ext cx="2496883" cy="137307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7" r="28192"/>
          <a:stretch/>
        </p:blipFill>
        <p:spPr>
          <a:xfrm rot="5400000">
            <a:off x="7123594" y="1993290"/>
            <a:ext cx="2040395" cy="140871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8" t="20226" r="20430" b="1"/>
          <a:stretch/>
        </p:blipFill>
        <p:spPr>
          <a:xfrm>
            <a:off x="3557246" y="3211743"/>
            <a:ext cx="2036695" cy="14213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9" t="-3767" r="24731"/>
          <a:stretch/>
        </p:blipFill>
        <p:spPr>
          <a:xfrm rot="5400000">
            <a:off x="5601097" y="4328274"/>
            <a:ext cx="1927700" cy="1748980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933" r="23387"/>
          <a:stretch/>
        </p:blipFill>
        <p:spPr>
          <a:xfrm>
            <a:off x="5922086" y="1670081"/>
            <a:ext cx="1285721" cy="2015354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34" r="20562"/>
          <a:stretch/>
        </p:blipFill>
        <p:spPr>
          <a:xfrm>
            <a:off x="230892" y="3818331"/>
            <a:ext cx="1493299" cy="206443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4" t="-37" r="6810" b="-1"/>
          <a:stretch/>
        </p:blipFill>
        <p:spPr>
          <a:xfrm rot="5400000">
            <a:off x="1661607" y="4474217"/>
            <a:ext cx="1984375" cy="1540879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" t="4139" r="26235" b="-699"/>
          <a:stretch/>
        </p:blipFill>
        <p:spPr>
          <a:xfrm>
            <a:off x="3621087" y="1723695"/>
            <a:ext cx="1882314" cy="117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6" t="-2523" r="5376" b="3691"/>
          <a:stretch/>
        </p:blipFill>
        <p:spPr>
          <a:xfrm rot="5400000">
            <a:off x="7151770" y="4540467"/>
            <a:ext cx="2035652" cy="13571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" t="643" r="23595"/>
          <a:stretch/>
        </p:blipFill>
        <p:spPr>
          <a:xfrm>
            <a:off x="3444011" y="4757658"/>
            <a:ext cx="2226669" cy="1464719"/>
          </a:xfrm>
          <a:prstGeom prst="rect">
            <a:avLst/>
          </a:prstGeom>
        </p:spPr>
      </p:pic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111096" y="316610"/>
            <a:ext cx="8836260" cy="732095"/>
          </a:xfrm>
        </p:spPr>
        <p:txBody>
          <a:bodyPr>
            <a:noAutofit/>
          </a:bodyPr>
          <a:lstStyle/>
          <a:p>
            <a:r>
              <a:rPr lang="ru-RU" altLang="ru-RU" sz="2400" b="1" dirty="0" smtClean="0">
                <a:solidFill>
                  <a:srgbClr val="C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Движение – дверь в обучение!</a:t>
            </a:r>
          </a:p>
        </p:txBody>
      </p:sp>
    </p:spTree>
    <p:extLst>
      <p:ext uri="{BB962C8B-B14F-4D97-AF65-F5344CB8AC3E}">
        <p14:creationId xmlns:p14="http://schemas.microsoft.com/office/powerpoint/2010/main" val="153496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836" y="340574"/>
            <a:ext cx="8534400" cy="75895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ДОШКОЛЬНЫЙ ВОЗРАСТ</a:t>
            </a:r>
            <a:endParaRPr lang="ru-RU" sz="36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76655" y="3719205"/>
            <a:ext cx="2665380" cy="1235413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РАЗВИТИЕ ПСИХИЧЕСКИХ ПРОЦЕССОВ</a:t>
            </a:r>
            <a:endParaRPr lang="ru-RU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911175" y="3719205"/>
            <a:ext cx="2665380" cy="1235413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РАЗВИТИЕ ПОЗНАВАТЕЛЬНОЙ СФЕРЫ</a:t>
            </a:r>
            <a:endParaRPr lang="ru-RU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142035" y="4954618"/>
            <a:ext cx="2769140" cy="1235413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РАЗВИТИЕ ЭМОЦИОНАЛЬНОЙ СФЕРЫ</a:t>
            </a:r>
            <a:endParaRPr lang="ru-RU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" name="Тройная стрелка влево/вправо/вверх 14"/>
          <p:cNvSpPr/>
          <p:nvPr/>
        </p:nvSpPr>
        <p:spPr>
          <a:xfrm rot="10800000">
            <a:off x="3573396" y="3599234"/>
            <a:ext cx="1965279" cy="1259943"/>
          </a:xfrm>
          <a:prstGeom prst="leftRightUpArrow">
            <a:avLst/>
          </a:prstGeom>
          <a:solidFill>
            <a:srgbClr val="C0000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003" y="1668288"/>
            <a:ext cx="2531203" cy="170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65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836" y="340574"/>
            <a:ext cx="8534400" cy="75895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Сенсорно-перцептивная сфера</a:t>
            </a:r>
            <a:endParaRPr lang="ru-RU" sz="36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76655" y="3719205"/>
            <a:ext cx="2665380" cy="1235413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ПЕРЦЕПТИВНЫЕ ДЕЙСТВИЯ</a:t>
            </a:r>
            <a:endParaRPr lang="ru-RU" sz="2400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911174" y="3599234"/>
            <a:ext cx="2833992" cy="135538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ОРИЕНТИРОВОЧНО-ИССЛЕДОВАТЕЛЬСКИЕ ДВИЖЕНИЯ</a:t>
            </a:r>
            <a:endParaRPr lang="ru-RU" sz="1600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142035" y="4954618"/>
            <a:ext cx="2769140" cy="1235413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ДВИГАТЕЛЬНЫЙ ОПЫТ</a:t>
            </a:r>
            <a:endParaRPr lang="ru-RU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" name="Тройная стрелка влево/вправо/вверх 14"/>
          <p:cNvSpPr/>
          <p:nvPr/>
        </p:nvSpPr>
        <p:spPr>
          <a:xfrm rot="10800000">
            <a:off x="3573396" y="3599234"/>
            <a:ext cx="1965279" cy="1259943"/>
          </a:xfrm>
          <a:prstGeom prst="leftRightUpArrow">
            <a:avLst/>
          </a:prstGeom>
          <a:solidFill>
            <a:srgbClr val="C0000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>
              <a:latin typeface="Bookman Old Style" panose="0205060405050502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1" t="44412" r="16589" b="7017"/>
          <a:stretch/>
        </p:blipFill>
        <p:spPr>
          <a:xfrm>
            <a:off x="2937754" y="1717986"/>
            <a:ext cx="2905326" cy="153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70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Шаблон схемы книгохранилища">
  <a:themeElements>
    <a:clrScheme name="Шаблон схемы книгохранилища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Шаблон схемы книгохранилища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Шаблон схемы книгохранилища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схемы книгохранилища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схемы книгохранилища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схемы книгохранилища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схемы книгохранилища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схемы книгохранилища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схемы книгохранилища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схемы книгохранилища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схемы книгохранилища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схемы книгохранилища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схемы книгохранилища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схемы книгохранилища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4377</TotalTime>
  <Words>670</Words>
  <Application>Microsoft Office PowerPoint</Application>
  <PresentationFormat>Экран (4:3)</PresentationFormat>
  <Paragraphs>80</Paragraphs>
  <Slides>22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31" baseType="lpstr">
      <vt:lpstr>Bookman Old Style</vt:lpstr>
      <vt:lpstr>Calibri</vt:lpstr>
      <vt:lpstr>Century Gothic</vt:lpstr>
      <vt:lpstr>Georgia</vt:lpstr>
      <vt:lpstr>Times New Roman</vt:lpstr>
      <vt:lpstr>Wingdings</vt:lpstr>
      <vt:lpstr>Wingdings 2</vt:lpstr>
      <vt:lpstr>Шаблон схемы книгохранилища</vt:lpstr>
      <vt:lpstr>Официальная</vt:lpstr>
      <vt:lpstr>Презентация PowerPoint</vt:lpstr>
      <vt:lpstr>Диагностика</vt:lpstr>
      <vt:lpstr>«Группы риска»</vt:lpstr>
      <vt:lpstr>Основные серии Лабиринта</vt:lpstr>
      <vt:lpstr>Авторы пособия</vt:lpstr>
      <vt:lpstr>Презентация PowerPoint</vt:lpstr>
      <vt:lpstr>Движение – дверь в обучение!</vt:lpstr>
      <vt:lpstr>ДОШКОЛЬНЫЙ ВОЗРАСТ</vt:lpstr>
      <vt:lpstr>Сенсорно-перцептивная сфера</vt:lpstr>
      <vt:lpstr>МОТИВАЦИЯ</vt:lpstr>
      <vt:lpstr>СИСТЕМА САМОВОСПРИЯТИЯ</vt:lpstr>
      <vt:lpstr>ПРЯМЫЕ ЦЕЛИ (для ребенка) В РАБОТЕ С ЛАБИРИНТОМ</vt:lpstr>
      <vt:lpstr>КОСВЕННЫЕ (педагогические) ЦЕЛИ В РАБОТЕ С ЛАБИРИНТОМ:</vt:lpstr>
      <vt:lpstr>Игра «Стоп»</vt:lpstr>
      <vt:lpstr>    Игра «Кто быстрей?» «Упражнения с закрытыми глазами»</vt:lpstr>
      <vt:lpstr>Игровые упражнения «Длинная дорожка», «Сделай, как я скажу»</vt:lpstr>
      <vt:lpstr>ИНДИВИДУАЛЬНАЯ РАБОТА</vt:lpstr>
      <vt:lpstr>Игровое упражнение «Цветные круги» Тренажер «Клевер» и «Ленивая восьмерка»</vt:lpstr>
      <vt:lpstr>Самостоятельные игры с лабиринтом</vt:lpstr>
      <vt:lpstr>МОИ НАБЛЮДЕНИЯ</vt:lpstr>
      <vt:lpstr>ЕДИНОЕ КОРЕКЦИОННО-ОБРАЗОВАТЕЛЬНОЕ ПРОСТРАНСТВО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ДС-46</cp:lastModifiedBy>
  <cp:revision>298</cp:revision>
  <dcterms:created xsi:type="dcterms:W3CDTF">2013-11-19T05:52:05Z</dcterms:created>
  <dcterms:modified xsi:type="dcterms:W3CDTF">2022-04-21T09:29:22Z</dcterms:modified>
</cp:coreProperties>
</file>